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8" r:id="rId2"/>
  </p:sldMasterIdLst>
  <p:notesMasterIdLst>
    <p:notesMasterId r:id="rId58"/>
  </p:notesMasterIdLst>
  <p:handoutMasterIdLst>
    <p:handoutMasterId r:id="rId59"/>
  </p:handoutMasterIdLst>
  <p:sldIdLst>
    <p:sldId id="256" r:id="rId3"/>
    <p:sldId id="921" r:id="rId4"/>
    <p:sldId id="946" r:id="rId5"/>
    <p:sldId id="929" r:id="rId6"/>
    <p:sldId id="930" r:id="rId7"/>
    <p:sldId id="931" r:id="rId8"/>
    <p:sldId id="932" r:id="rId9"/>
    <p:sldId id="934" r:id="rId10"/>
    <p:sldId id="935" r:id="rId11"/>
    <p:sldId id="922" r:id="rId12"/>
    <p:sldId id="937" r:id="rId13"/>
    <p:sldId id="938" r:id="rId14"/>
    <p:sldId id="939" r:id="rId15"/>
    <p:sldId id="906" r:id="rId16"/>
    <p:sldId id="908" r:id="rId17"/>
    <p:sldId id="945" r:id="rId18"/>
    <p:sldId id="944" r:id="rId19"/>
    <p:sldId id="923" r:id="rId20"/>
    <p:sldId id="924" r:id="rId21"/>
    <p:sldId id="925" r:id="rId22"/>
    <p:sldId id="927" r:id="rId23"/>
    <p:sldId id="928" r:id="rId24"/>
    <p:sldId id="866" r:id="rId25"/>
    <p:sldId id="943" r:id="rId26"/>
    <p:sldId id="933" r:id="rId27"/>
    <p:sldId id="872" r:id="rId28"/>
    <p:sldId id="875" r:id="rId29"/>
    <p:sldId id="876" r:id="rId30"/>
    <p:sldId id="892" r:id="rId31"/>
    <p:sldId id="877" r:id="rId32"/>
    <p:sldId id="878" r:id="rId33"/>
    <p:sldId id="842" r:id="rId34"/>
    <p:sldId id="848" r:id="rId35"/>
    <p:sldId id="861" r:id="rId36"/>
    <p:sldId id="860" r:id="rId37"/>
    <p:sldId id="886" r:id="rId38"/>
    <p:sldId id="912" r:id="rId39"/>
    <p:sldId id="913" r:id="rId40"/>
    <p:sldId id="914" r:id="rId41"/>
    <p:sldId id="915" r:id="rId42"/>
    <p:sldId id="894" r:id="rId43"/>
    <p:sldId id="911" r:id="rId44"/>
    <p:sldId id="916" r:id="rId45"/>
    <p:sldId id="917" r:id="rId46"/>
    <p:sldId id="918" r:id="rId47"/>
    <p:sldId id="919" r:id="rId48"/>
    <p:sldId id="920" r:id="rId49"/>
    <p:sldId id="898" r:id="rId50"/>
    <p:sldId id="899" r:id="rId51"/>
    <p:sldId id="900" r:id="rId52"/>
    <p:sldId id="901" r:id="rId53"/>
    <p:sldId id="902" r:id="rId54"/>
    <p:sldId id="903" r:id="rId55"/>
    <p:sldId id="904" r:id="rId56"/>
    <p:sldId id="905" r:id="rId57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cy, Anna M Ctr USAF AETC AFIT/ENP" initials="BAMCUAA" lastIdx="1" clrIdx="0">
    <p:extLst>
      <p:ext uri="{19B8F6BF-5375-455C-9EA6-DF929625EA0E}">
        <p15:presenceInfo xmlns:p15="http://schemas.microsoft.com/office/powerpoint/2012/main" userId="Bucy, Anna M Ctr USAF AETC AFIT/EN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33"/>
    <a:srgbClr val="339933"/>
    <a:srgbClr val="5353FF"/>
    <a:srgbClr val="000066"/>
    <a:srgbClr val="7878CE"/>
    <a:srgbClr val="4444BC"/>
    <a:srgbClr val="CC0000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3" autoAdjust="0"/>
    <p:restoredTop sz="92011" autoAdjust="0"/>
  </p:normalViewPr>
  <p:slideViewPr>
    <p:cSldViewPr>
      <p:cViewPr varScale="1">
        <p:scale>
          <a:sx n="115" d="100"/>
          <a:sy n="115" d="100"/>
        </p:scale>
        <p:origin x="103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4288" y="21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5/7/2021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56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Water entrainment</a:t>
            </a:r>
          </a:p>
          <a:p>
            <a:pPr lvl="1"/>
            <a:r>
              <a:rPr lang="en-US" dirty="0"/>
              <a:t>Energy transmission</a:t>
            </a:r>
          </a:p>
          <a:p>
            <a:pPr lvl="1"/>
            <a:r>
              <a:rPr lang="en-US" dirty="0"/>
              <a:t>Drag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2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Cameras have a neutral density filter (provides same attenuation at all wavelengths) allowing us to see the decrease in light intensity as shock front cools to </a:t>
            </a:r>
            <a:r>
              <a:rPr lang="en-US" dirty="0" err="1"/>
              <a:t>tmin</a:t>
            </a:r>
            <a:r>
              <a:rPr lang="en-US" dirty="0"/>
              <a:t>.  Without the filter the camera would be saturated for the duration of the detonation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35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Cameras have a neutral density filter (provides same attenuation at all wavelengths) allowing us to see the decrease in light intensity as shock front cools to </a:t>
            </a:r>
            <a:r>
              <a:rPr lang="en-US" dirty="0" err="1"/>
              <a:t>tmin</a:t>
            </a:r>
            <a:r>
              <a:rPr lang="en-US" dirty="0"/>
              <a:t>.  Without the filter the camera would be saturated for the duration of the detonation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31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 is the heat energy transferred</a:t>
            </a:r>
          </a:p>
          <a:p>
            <a:r>
              <a:rPr lang="en-US" dirty="0"/>
              <a:t>c is the specific heat 4,186 J/kg*C</a:t>
            </a:r>
          </a:p>
          <a:p>
            <a:r>
              <a:rPr lang="en-US" dirty="0"/>
              <a:t>L is Latent Heat</a:t>
            </a:r>
          </a:p>
          <a:p>
            <a:endParaRPr lang="en-US" dirty="0"/>
          </a:p>
          <a:p>
            <a:r>
              <a:rPr lang="en-US" dirty="0"/>
              <a:t>No way to decouple effects through these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2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Redwood – Film No. 52533</a:t>
            </a:r>
          </a:p>
          <a:p>
            <a:r>
              <a:rPr lang="en-US" dirty="0"/>
              <a:t>2500 fps</a:t>
            </a:r>
          </a:p>
          <a:p>
            <a:r>
              <a:rPr lang="en-US" dirty="0"/>
              <a:t>Frames 93 to 210 = 117 frames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68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6B3159-B396-4F1D-8D6C-858A85A1524C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9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5" r="-2106" b="-21826"/>
          <a:stretch>
            <a:fillRect/>
          </a:stretch>
        </p:blipFill>
        <p:spPr bwMode="auto">
          <a:xfrm>
            <a:off x="990433" y="2820085"/>
            <a:ext cx="3277158" cy="3099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17607" y="354308"/>
            <a:ext cx="6688741" cy="59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0449" tIns="45226" rIns="90449" bIns="45226">
            <a:spAutoFit/>
          </a:bodyPr>
          <a:lstStyle/>
          <a:p>
            <a:pPr defTabSz="90621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53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</a:rPr>
              <a:t>Air Force Institute of Technology</a:t>
            </a:r>
            <a:endParaRPr lang="en-US" sz="3253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83871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28600" y="1447801"/>
            <a:ext cx="8610600" cy="4800600"/>
          </a:xfrm>
          <a:prstGeom prst="rect">
            <a:avLst/>
          </a:prstGeom>
        </p:spPr>
        <p:txBody>
          <a:bodyPr lIns="100289" tIns="50143" rIns="100289" bIns="5014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95D28DEE-1672-481E-972E-BF2F28572F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4109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B94DF890-BF9F-440B-AA10-E48740145E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165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100289" tIns="50143" rIns="100289" bIns="5014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6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59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2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5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186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1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24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345" y="6355950"/>
            <a:ext cx="2133795" cy="365779"/>
          </a:xfrm>
          <a:prstGeom prst="rect">
            <a:avLst/>
          </a:prstGeom>
        </p:spPr>
        <p:txBody>
          <a:bodyPr lIns="100289" tIns="50143" rIns="100289" bIns="50143"/>
          <a:lstStyle>
            <a:lvl1pPr fontAlgn="auto">
              <a:spcBef>
                <a:spcPts val="0"/>
              </a:spcBef>
              <a:spcAft>
                <a:spcPts val="0"/>
              </a:spcAft>
              <a:defRPr sz="1626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28" y="6355950"/>
            <a:ext cx="2895551" cy="365779"/>
          </a:xfrm>
          <a:prstGeom prst="rect">
            <a:avLst/>
          </a:prstGeom>
        </p:spPr>
        <p:txBody>
          <a:bodyPr lIns="100289" tIns="50143" rIns="100289" bIns="50143"/>
          <a:lstStyle>
            <a:lvl1pPr fontAlgn="auto">
              <a:spcBef>
                <a:spcPts val="0"/>
              </a:spcBef>
              <a:spcAft>
                <a:spcPts val="0"/>
              </a:spcAft>
              <a:defRPr sz="1626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fld id="{4B8EA0CF-78AB-4458-998E-5D70A71B5B3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8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457" y="6489352"/>
            <a:ext cx="1811904" cy="60246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0222" tIns="45111" rIns="90222" bIns="45111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6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792" y="6500830"/>
            <a:ext cx="2021643" cy="61681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235" tIns="41121" rIns="82235" bIns="41121" anchor="ctr"/>
          <a:lstStyle/>
          <a:p>
            <a:pPr algn="ctr" defTabSz="8196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88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3950" y="6386073"/>
            <a:ext cx="5143401" cy="26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35" tIns="41121" rIns="82235" bIns="41121">
            <a:spAutoFit/>
          </a:bodyPr>
          <a:lstStyle/>
          <a:p>
            <a:pPr defTabSz="82248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75" b="1" i="1" dirty="0">
                <a:solidFill>
                  <a:srgbClr val="000066"/>
                </a:solidFill>
                <a:latin typeface="Arial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187" y="988321"/>
            <a:ext cx="2819813" cy="7889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235" tIns="41121" rIns="82235" bIns="41121" anchor="ctr"/>
          <a:lstStyle/>
          <a:p>
            <a:pPr algn="ctr" defTabSz="8196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988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533084" y="0"/>
            <a:ext cx="7773420" cy="102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826" tIns="49915" rIns="99826" bIns="499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8321"/>
            <a:ext cx="2477532" cy="74590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0222" tIns="45111" rIns="90222" bIns="45111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26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7" name="Picture 11" descr="chrmblue_std smal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6630" y="129098"/>
            <a:ext cx="803996" cy="740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832" y="6589763"/>
            <a:ext cx="2099385" cy="263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1484" tIns="40751" rIns="81484" bIns="40751">
            <a:spAutoFit/>
          </a:bodyPr>
          <a:lstStyle/>
          <a:p>
            <a:pPr defTabSz="81337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75" b="1" i="1" dirty="0">
                <a:solidFill>
                  <a:srgbClr val="000066"/>
                </a:solidFill>
                <a:latin typeface="Arial"/>
              </a:rPr>
              <a:t>Aim High…Fly - Fight - Win</a:t>
            </a:r>
            <a:endParaRPr lang="en-US" sz="1175" i="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8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0" y="152402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209" y="902259"/>
            <a:ext cx="3857152" cy="27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553" tIns="41277" rIns="82553" bIns="41277">
            <a:spAutoFit/>
          </a:bodyPr>
          <a:lstStyle/>
          <a:p>
            <a:pPr defTabSz="825709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65" b="1" i="1" dirty="0">
                <a:solidFill>
                  <a:srgbClr val="000066"/>
                </a:solidFill>
                <a:latin typeface="Arial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208" y="6492222"/>
            <a:ext cx="2133794" cy="365780"/>
          </a:xfrm>
          <a:prstGeom prst="rect">
            <a:avLst/>
          </a:prstGeom>
        </p:spPr>
        <p:txBody>
          <a:bodyPr vert="horz" lIns="100289" tIns="50143" rIns="100289" bIns="50143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75">
                <a:solidFill>
                  <a:srgbClr val="000000">
                    <a:tint val="75000"/>
                  </a:srgb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3D46644-E23B-4112-8F17-2EFB2709E7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24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24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24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24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24" b="1">
          <a:solidFill>
            <a:schemeClr val="folHlink"/>
          </a:solidFill>
          <a:latin typeface="Arial" charset="0"/>
        </a:defRPr>
      </a:lvl5pPr>
      <a:lvl6pPr marL="451189" algn="ctr" rtl="0" eaLnBrk="1" fontAlgn="base" hangingPunct="1">
        <a:spcBef>
          <a:spcPct val="0"/>
        </a:spcBef>
        <a:spcAft>
          <a:spcPct val="0"/>
        </a:spcAft>
        <a:defRPr sz="3524" b="1">
          <a:solidFill>
            <a:schemeClr val="folHlink"/>
          </a:solidFill>
          <a:latin typeface="Arial" charset="0"/>
        </a:defRPr>
      </a:lvl6pPr>
      <a:lvl7pPr marL="902380" algn="ctr" rtl="0" eaLnBrk="1" fontAlgn="base" hangingPunct="1">
        <a:spcBef>
          <a:spcPct val="0"/>
        </a:spcBef>
        <a:spcAft>
          <a:spcPct val="0"/>
        </a:spcAft>
        <a:defRPr sz="3524" b="1">
          <a:solidFill>
            <a:schemeClr val="folHlink"/>
          </a:solidFill>
          <a:latin typeface="Arial" charset="0"/>
        </a:defRPr>
      </a:lvl7pPr>
      <a:lvl8pPr marL="1353572" algn="ctr" rtl="0" eaLnBrk="1" fontAlgn="base" hangingPunct="1">
        <a:spcBef>
          <a:spcPct val="0"/>
        </a:spcBef>
        <a:spcAft>
          <a:spcPct val="0"/>
        </a:spcAft>
        <a:defRPr sz="3524" b="1">
          <a:solidFill>
            <a:schemeClr val="folHlink"/>
          </a:solidFill>
          <a:latin typeface="Arial" charset="0"/>
        </a:defRPr>
      </a:lvl8pPr>
      <a:lvl9pPr marL="1804760" algn="ctr" rtl="0" eaLnBrk="1" fontAlgn="base" hangingPunct="1">
        <a:spcBef>
          <a:spcPct val="0"/>
        </a:spcBef>
        <a:spcAft>
          <a:spcPct val="0"/>
        </a:spcAft>
        <a:defRPr sz="3524" b="1">
          <a:solidFill>
            <a:schemeClr val="folHlink"/>
          </a:solidFill>
          <a:latin typeface="Arial" charset="0"/>
        </a:defRPr>
      </a:lvl9pPr>
    </p:titleStyle>
    <p:bodyStyle>
      <a:lvl1pPr marL="328392" indent="-328392" algn="l" rtl="0" eaLnBrk="0" fontAlgn="base" hangingPunct="0">
        <a:spcBef>
          <a:spcPct val="20000"/>
        </a:spcBef>
        <a:spcAft>
          <a:spcPct val="0"/>
        </a:spcAft>
        <a:buChar char="•"/>
        <a:defRPr sz="2349">
          <a:solidFill>
            <a:schemeClr val="tx1"/>
          </a:solidFill>
          <a:latin typeface="+mn-lt"/>
          <a:ea typeface="+mn-ea"/>
          <a:cs typeface="+mn-cs"/>
        </a:defRPr>
      </a:lvl1pPr>
      <a:lvl2pPr marL="722746" indent="-271030" algn="l" rtl="0" eaLnBrk="0" fontAlgn="base" hangingPunct="0">
        <a:spcBef>
          <a:spcPct val="20000"/>
        </a:spcBef>
        <a:spcAft>
          <a:spcPct val="0"/>
        </a:spcAft>
        <a:buChar char="•"/>
        <a:defRPr sz="2169">
          <a:solidFill>
            <a:schemeClr val="tx1"/>
          </a:solidFill>
          <a:latin typeface="+mn-lt"/>
        </a:defRPr>
      </a:lvl2pPr>
      <a:lvl3pPr marL="1119972" indent="-215103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71688" indent="-215103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21969" indent="-215103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481546" indent="-225596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32732" indent="-225596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383921" indent="-225596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35108" indent="-225596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02380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1pPr>
      <a:lvl2pPr marL="451189" algn="l" defTabSz="902380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2pPr>
      <a:lvl3pPr marL="902380" algn="l" defTabSz="902380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3pPr>
      <a:lvl4pPr marL="1353572" algn="l" defTabSz="902380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4pPr>
      <a:lvl5pPr marL="1804760" algn="l" defTabSz="902380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5pPr>
      <a:lvl6pPr marL="2255945" algn="l" defTabSz="902380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6pPr>
      <a:lvl7pPr marL="2707140" algn="l" defTabSz="902380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7pPr>
      <a:lvl8pPr marL="3158329" algn="l" defTabSz="902380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8pPr>
      <a:lvl9pPr marL="3609521" algn="l" defTabSz="902380" rtl="0" eaLnBrk="1" latinLnBrk="0" hangingPunct="1">
        <a:defRPr sz="1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\\Fsv-afit-625\en_l\Research\ENP\GNE%20Research\McClory\2017\Shelby\RX%20Presentation%20Material\ReleasableFilms\Redwood_52533.mo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429000" y="1905000"/>
            <a:ext cx="5715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baseline="30000" dirty="0">
                <a:solidFill>
                  <a:srgbClr val="00004C"/>
                </a:solidFill>
              </a:rPr>
              <a:t>Effects of Water Entrainment on Shock Propagation from a Nuclear Detonation</a:t>
            </a: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4208462" y="3124200"/>
            <a:ext cx="4613275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+mn-lt"/>
                <a:cs typeface="Times New Roman" pitchFamily="18" charset="0"/>
              </a:rPr>
              <a:t>MAJ Trenton Freeman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+mn-lt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+mn-lt"/>
                <a:cs typeface="Times New Roman" pitchFamily="18" charset="0"/>
              </a:rPr>
              <a:t>30 January 2020</a:t>
            </a:r>
            <a:endParaRPr lang="en-US" sz="1600" dirty="0">
              <a:solidFill>
                <a:srgbClr val="002060"/>
              </a:solidFill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04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FC47-AA80-1742-96C2-0457BB44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3C31E-687E-FE4D-893D-20DEF5A4E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MATLAB digital image processing</a:t>
            </a:r>
          </a:p>
          <a:p>
            <a:pPr lvl="1"/>
            <a:r>
              <a:rPr lang="en-US" dirty="0"/>
              <a:t>Determine height and radius</a:t>
            </a:r>
          </a:p>
          <a:p>
            <a:r>
              <a:rPr lang="en-US" dirty="0" smtClean="0"/>
              <a:t>Apply </a:t>
            </a:r>
            <a:r>
              <a:rPr lang="en-US" dirty="0"/>
              <a:t>cube root scaling</a:t>
            </a:r>
          </a:p>
          <a:p>
            <a:pPr lvl="1"/>
            <a:r>
              <a:rPr lang="en-US" dirty="0"/>
              <a:t>Determine apparent yield lost at the water surface</a:t>
            </a:r>
          </a:p>
          <a:p>
            <a:r>
              <a:rPr lang="en-US" dirty="0"/>
              <a:t>SHAMRC simulation </a:t>
            </a:r>
          </a:p>
          <a:p>
            <a:pPr lvl="1"/>
            <a:r>
              <a:rPr lang="en-US" dirty="0"/>
              <a:t>412 </a:t>
            </a:r>
            <a:r>
              <a:rPr lang="en-US" dirty="0" err="1"/>
              <a:t>kT</a:t>
            </a:r>
            <a:r>
              <a:rPr lang="en-US" dirty="0"/>
              <a:t> energy pill equivalent to test shot Redwood</a:t>
            </a:r>
          </a:p>
          <a:p>
            <a:pPr lvl="1"/>
            <a:r>
              <a:rPr lang="en-US" dirty="0"/>
              <a:t>Post process data</a:t>
            </a:r>
          </a:p>
          <a:p>
            <a:pPr lvl="1"/>
            <a:r>
              <a:rPr lang="en-US" dirty="0"/>
              <a:t>Plot radius and height from simulation with film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8F5F8-FEF0-B448-AE3D-C26DA0B170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35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8F16-FE71-F947-9289-59DDDB18D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Film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A59E88-2CC0-1B44-936E-E4FDFCEFB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19200"/>
            <a:ext cx="4572000" cy="2514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3F151-169B-3143-A935-9567EC997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AC8ED00-FB82-7041-8200-1D09C16477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9966" y="1219200"/>
            <a:ext cx="4572000" cy="2514600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FE3535D2-CEBA-094E-8947-989FCB16A4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9"/>
          <a:stretch/>
        </p:blipFill>
        <p:spPr>
          <a:xfrm>
            <a:off x="2263966" y="3886200"/>
            <a:ext cx="4572000" cy="25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81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DD3A-5CF0-B743-BD11-FDF16C11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Shot Aspen 319 </a:t>
            </a:r>
            <a:r>
              <a:rPr lang="en-US" dirty="0" err="1"/>
              <a:t>kT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176109-5CE2-4B44-9405-6F82B6F84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046" y="1295400"/>
            <a:ext cx="6367907" cy="4876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E19E8-7658-794D-85E0-EB4BC0F00B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37DE6F-DBFE-614B-A5A0-A79F2F69C610}"/>
              </a:ext>
            </a:extLst>
          </p:cNvPr>
          <p:cNvSpPr/>
          <p:nvPr/>
        </p:nvSpPr>
        <p:spPr bwMode="auto">
          <a:xfrm>
            <a:off x="6400800" y="4800600"/>
            <a:ext cx="1066800" cy="457200"/>
          </a:xfrm>
          <a:prstGeom prst="ellipse">
            <a:avLst/>
          </a:prstGeom>
          <a:solidFill>
            <a:srgbClr val="FFFF00">
              <a:alpha val="18000"/>
            </a:srgbClr>
          </a:solidFill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45A7C-0EB3-264A-B835-60E5FFCFC12A}"/>
              </a:ext>
            </a:extLst>
          </p:cNvPr>
          <p:cNvSpPr/>
          <p:nvPr/>
        </p:nvSpPr>
        <p:spPr bwMode="auto">
          <a:xfrm>
            <a:off x="1981200" y="4724400"/>
            <a:ext cx="1143000" cy="457200"/>
          </a:xfrm>
          <a:prstGeom prst="ellipse">
            <a:avLst/>
          </a:prstGeom>
          <a:solidFill>
            <a:srgbClr val="FFFF00">
              <a:alpha val="18000"/>
            </a:srgbClr>
          </a:solidFill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2F4109-D6B4-D142-8612-257CA2A3EC61}"/>
              </a:ext>
            </a:extLst>
          </p:cNvPr>
          <p:cNvSpPr/>
          <p:nvPr/>
        </p:nvSpPr>
        <p:spPr bwMode="auto">
          <a:xfrm>
            <a:off x="2514600" y="1905000"/>
            <a:ext cx="381000" cy="381000"/>
          </a:xfrm>
          <a:prstGeom prst="ellipse">
            <a:avLst/>
          </a:prstGeom>
          <a:solidFill>
            <a:srgbClr val="FF0000">
              <a:alpha val="18000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D3EC5E-8F62-5F4C-89AA-22A1A7D5BDF2}"/>
              </a:ext>
            </a:extLst>
          </p:cNvPr>
          <p:cNvSpPr/>
          <p:nvPr/>
        </p:nvSpPr>
        <p:spPr bwMode="auto">
          <a:xfrm>
            <a:off x="5943600" y="2990850"/>
            <a:ext cx="1219200" cy="457200"/>
          </a:xfrm>
          <a:prstGeom prst="ellipse">
            <a:avLst/>
          </a:prstGeom>
          <a:solidFill>
            <a:srgbClr val="FFFF00">
              <a:alpha val="18000"/>
            </a:srgbClr>
          </a:solidFill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273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5F46D-A9A8-3A45-8CB0-857804993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F2F51-A678-E54B-ABDC-AAC80E2AAF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EB7957-6F6F-894B-8E87-4A7EAFE91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BB53AD-3DA5-6D4B-916E-4F47B9FCE9E3}"/>
              </a:ext>
            </a:extLst>
          </p:cNvPr>
          <p:cNvSpPr txBox="1">
            <a:spLocks/>
          </p:cNvSpPr>
          <p:nvPr/>
        </p:nvSpPr>
        <p:spPr bwMode="auto">
          <a:xfrm>
            <a:off x="1257300" y="293370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5pPr>
            <a:lvl6pPr marL="455272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6pPr>
            <a:lvl7pPr marL="910544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7pPr>
            <a:lvl8pPr marL="1365819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8pPr>
            <a:lvl9pPr marL="182109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r>
              <a:rPr lang="en-US" kern="0"/>
              <a:t>Results and Analysis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61034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F03B-A75D-D44A-AD38-57B94C8D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&amp; Radius vs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3824F-1FA9-F749-8DD9-47CE9AFEF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8" r="7032"/>
          <a:stretch/>
        </p:blipFill>
        <p:spPr>
          <a:xfrm>
            <a:off x="3429000" y="1295400"/>
            <a:ext cx="5715000" cy="4876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F708D-7079-8949-8490-3E3421EDE7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5BF5D6-305F-2F41-A87C-C05AF3F0EC90}"/>
              </a:ext>
            </a:extLst>
          </p:cNvPr>
          <p:cNvSpPr txBox="1">
            <a:spLocks/>
          </p:cNvSpPr>
          <p:nvPr/>
        </p:nvSpPr>
        <p:spPr>
          <a:xfrm>
            <a:off x="0" y="1295400"/>
            <a:ext cx="3505200" cy="4876800"/>
          </a:xfrm>
          <a:prstGeom prst="rect">
            <a:avLst/>
          </a:prstGeom>
        </p:spPr>
        <p:txBody>
          <a:bodyPr/>
          <a:lstStyle>
            <a:lvl1pPr marL="331788" indent="-3317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0250" indent="-2746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</a:defRPr>
            </a:lvl2pPr>
            <a:lvl3pPr marL="1130300" indent="-217488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585913" indent="-2174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2041525" indent="-2174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03999" indent="-227637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59268" indent="-227637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14540" indent="-227637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69808" indent="-227637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kern="0" dirty="0"/>
              <a:t>SHAMRC began adding small quantities of energy early in the simulation</a:t>
            </a:r>
          </a:p>
          <a:p>
            <a:r>
              <a:rPr lang="en-US" sz="2000" kern="0" dirty="0"/>
              <a:t>Total quantity remained under 1% until 18.0148 </a:t>
            </a:r>
            <a:r>
              <a:rPr lang="en-US" sz="2000" kern="0" dirty="0" err="1"/>
              <a:t>ms</a:t>
            </a:r>
            <a:endParaRPr lang="en-US" sz="2000" kern="0" dirty="0"/>
          </a:p>
          <a:p>
            <a:r>
              <a:rPr lang="en-US" sz="2000" kern="0" dirty="0"/>
              <a:t>18 % added from 18.0148 </a:t>
            </a:r>
            <a:r>
              <a:rPr lang="en-US" sz="2000" kern="0" dirty="0" err="1"/>
              <a:t>ms</a:t>
            </a:r>
            <a:r>
              <a:rPr lang="en-US" sz="2000" kern="0" dirty="0"/>
              <a:t> to 18.1079 </a:t>
            </a:r>
            <a:r>
              <a:rPr lang="en-US" sz="2000" kern="0" dirty="0" err="1"/>
              <a:t>ms</a:t>
            </a:r>
            <a:r>
              <a:rPr lang="en-US" sz="2000" kern="0" dirty="0"/>
              <a:t> </a:t>
            </a:r>
          </a:p>
          <a:p>
            <a:r>
              <a:rPr lang="en-US" sz="2000" kern="0" dirty="0"/>
              <a:t>Simulation results to 18 </a:t>
            </a:r>
            <a:r>
              <a:rPr lang="en-US" sz="2000" kern="0" dirty="0" err="1"/>
              <a:t>ms</a:t>
            </a:r>
            <a:r>
              <a:rPr lang="en-US" sz="2000" kern="0" dirty="0"/>
              <a:t> used for analysis</a:t>
            </a:r>
          </a:p>
        </p:txBody>
      </p:sp>
    </p:spTree>
    <p:extLst>
      <p:ext uri="{BB962C8B-B14F-4D97-AF65-F5344CB8AC3E}">
        <p14:creationId xmlns:p14="http://schemas.microsoft.com/office/powerpoint/2010/main" val="3838441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C258-D966-FA4C-BE82-B9BDC36F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SHAMRC 18ms &amp; Redwood Frame 45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C78D97-79E7-8648-836E-7531E7C41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641" y="1295400"/>
            <a:ext cx="4514717" cy="4876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3A0A6-FAD2-DA4A-8E5C-06A79B044B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99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CBE3-9BA4-534A-95A8-0B0B3180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SHAMRC 412 </a:t>
            </a:r>
            <a:r>
              <a:rPr lang="en-US" dirty="0" err="1"/>
              <a:t>kT</a:t>
            </a:r>
            <a:r>
              <a:rPr lang="en-US" dirty="0"/>
              <a:t> 1.0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86BDE8-A231-874E-B626-74B0EFEA2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8803"/>
            <a:ext cx="4441209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AC646-9C0C-B045-ADC1-1383B137C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348F0-E1D7-5F4A-BDF0-4C73BDAACD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719" y="1379721"/>
            <a:ext cx="470328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5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A419-35D9-5A48-9197-59506D05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SHAMRC 412 </a:t>
            </a:r>
            <a:r>
              <a:rPr lang="en-US" dirty="0" err="1"/>
              <a:t>kT</a:t>
            </a:r>
            <a:r>
              <a:rPr lang="en-US" dirty="0"/>
              <a:t> 18.0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52AD22-2881-8E4B-B2A8-CE317522E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2559"/>
            <a:ext cx="4423594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5FE08-B9D3-4C43-AABF-6C2665DDC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8DBFF3-AE37-E14A-B10D-B5D11A0A46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807" y="1502559"/>
            <a:ext cx="46681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82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63BED2-6621-294C-B6F7-644FB7967E71}"/>
              </a:ext>
            </a:extLst>
          </p:cNvPr>
          <p:cNvSpPr/>
          <p:nvPr/>
        </p:nvSpPr>
        <p:spPr bwMode="auto">
          <a:xfrm>
            <a:off x="990600" y="1219200"/>
            <a:ext cx="7086600" cy="4495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10128-4AC5-484B-8B20-FA696FFB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3ED4C-F9F8-4849-9758-8C5774A1B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CEC993B-A841-BA41-AF39-9342B55AC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794985"/>
              </p:ext>
            </p:extLst>
          </p:nvPr>
        </p:nvGraphicFramePr>
        <p:xfrm>
          <a:off x="1333500" y="1447799"/>
          <a:ext cx="6476999" cy="3962401"/>
        </p:xfrm>
        <a:graphic>
          <a:graphicData uri="http://schemas.openxmlformats.org/drawingml/2006/table">
            <a:tbl>
              <a:tblPr/>
              <a:tblGrid>
                <a:gridCol w="931941">
                  <a:extLst>
                    <a:ext uri="{9D8B030D-6E8A-4147-A177-3AD203B41FA5}">
                      <a16:colId xmlns:a16="http://schemas.microsoft.com/office/drawing/2014/main" val="2837876589"/>
                    </a:ext>
                  </a:extLst>
                </a:gridCol>
                <a:gridCol w="1227059">
                  <a:extLst>
                    <a:ext uri="{9D8B030D-6E8A-4147-A177-3AD203B41FA5}">
                      <a16:colId xmlns:a16="http://schemas.microsoft.com/office/drawing/2014/main" val="3026550385"/>
                    </a:ext>
                  </a:extLst>
                </a:gridCol>
                <a:gridCol w="1475575">
                  <a:extLst>
                    <a:ext uri="{9D8B030D-6E8A-4147-A177-3AD203B41FA5}">
                      <a16:colId xmlns:a16="http://schemas.microsoft.com/office/drawing/2014/main" val="1967727825"/>
                    </a:ext>
                  </a:extLst>
                </a:gridCol>
                <a:gridCol w="994072">
                  <a:extLst>
                    <a:ext uri="{9D8B030D-6E8A-4147-A177-3AD203B41FA5}">
                      <a16:colId xmlns:a16="http://schemas.microsoft.com/office/drawing/2014/main" val="353711308"/>
                    </a:ext>
                  </a:extLst>
                </a:gridCol>
                <a:gridCol w="1848352">
                  <a:extLst>
                    <a:ext uri="{9D8B030D-6E8A-4147-A177-3AD203B41FA5}">
                      <a16:colId xmlns:a16="http://schemas.microsoft.com/office/drawing/2014/main" val="2352577125"/>
                    </a:ext>
                  </a:extLst>
                </a:gridCol>
              </a:tblGrid>
              <a:tr h="3937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Yield [kT]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Film Number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Distance to GZ [m]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408916"/>
                  </a:ext>
                </a:extLst>
              </a:tr>
              <a:tr h="393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Redwood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412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52533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1514.03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15216.39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485148"/>
                  </a:ext>
                </a:extLst>
              </a:tr>
              <a:tr h="393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1360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50992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37166.14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5327721"/>
                  </a:ext>
                </a:extLst>
              </a:tr>
              <a:tr h="393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Fir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1360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50999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1514.04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18924.38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123552"/>
                  </a:ext>
                </a:extLst>
              </a:tr>
              <a:tr h="393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Aspen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52328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37200.06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426334"/>
                  </a:ext>
                </a:extLst>
              </a:tr>
              <a:tr h="393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Aspen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52334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1514.04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18937.60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173495"/>
                  </a:ext>
                </a:extLst>
              </a:tr>
              <a:tr h="393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Aspen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319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52343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1514.03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29888.98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437320"/>
                  </a:ext>
                </a:extLst>
              </a:tr>
              <a:tr h="393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Maple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52184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1514.03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15210.10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586128"/>
                  </a:ext>
                </a:extLst>
              </a:tr>
              <a:tr h="393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Maple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52185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1514.03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15207.95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895517"/>
                  </a:ext>
                </a:extLst>
              </a:tr>
              <a:tr h="418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Maple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52191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1514.04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23493.22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45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3841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9CFA-82E6-AD40-B887-AB99F829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Aspen 319 </a:t>
            </a:r>
            <a:r>
              <a:rPr lang="en-US" dirty="0" err="1"/>
              <a:t>kT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AE6DF-75C4-B044-9AAC-A84D48228B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F74CD-6043-7E4B-9608-828DE414CD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2787"/>
            <a:ext cx="4629900" cy="347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8BFF6-FEE7-4740-A88D-9831AE8A5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100" y="1692787"/>
            <a:ext cx="4629900" cy="3472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731863-4283-564A-B3D0-A4C443BFCD64}"/>
              </a:ext>
            </a:extLst>
          </p:cNvPr>
          <p:cNvSpPr txBox="1"/>
          <p:nvPr/>
        </p:nvSpPr>
        <p:spPr>
          <a:xfrm>
            <a:off x="1167863" y="5029200"/>
            <a:ext cx="6909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Bars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percent film shrinkage in the upper bound error bar 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Quantification of error in sensitivity parameter of image processing code</a:t>
            </a:r>
          </a:p>
        </p:txBody>
      </p:sp>
    </p:spTree>
    <p:extLst>
      <p:ext uri="{BB962C8B-B14F-4D97-AF65-F5344CB8AC3E}">
        <p14:creationId xmlns:p14="http://schemas.microsoft.com/office/powerpoint/2010/main" val="655991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203115-D147-814A-85D1-AFA1CA1CE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890" y="1550621"/>
            <a:ext cx="8081498" cy="4115373"/>
          </a:xfrm>
        </p:spPr>
        <p:txBody>
          <a:bodyPr/>
          <a:lstStyle/>
          <a:p>
            <a:r>
              <a:rPr lang="en-US" dirty="0"/>
              <a:t>Background and Motivation</a:t>
            </a:r>
          </a:p>
          <a:p>
            <a:r>
              <a:rPr lang="en-US" dirty="0"/>
              <a:t>Problem</a:t>
            </a:r>
          </a:p>
          <a:p>
            <a:r>
              <a:rPr lang="en-US" dirty="0"/>
              <a:t>Thesis Objective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Theory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 and Analysis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Future Work </a:t>
            </a:r>
          </a:p>
        </p:txBody>
      </p:sp>
    </p:spTree>
    <p:extLst>
      <p:ext uri="{BB962C8B-B14F-4D97-AF65-F5344CB8AC3E}">
        <p14:creationId xmlns:p14="http://schemas.microsoft.com/office/powerpoint/2010/main" val="2451290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1759-3153-F54F-AC9F-447146D3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Aspen 319 </a:t>
            </a:r>
            <a:r>
              <a:rPr lang="en-US" dirty="0" err="1"/>
              <a:t>kT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23C7A-99EF-6F47-9DBA-05782102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7CABA-21DB-3045-BFCA-E9281B31D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2B164-22F9-3841-97A2-EADA853983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2120"/>
            <a:ext cx="4612640" cy="3459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5C0EFC-3084-1A48-94B9-9624E639C1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230" y="1722120"/>
            <a:ext cx="461264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143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42B3E-6DAB-3341-B3C0-0F37E47F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33FE-847D-554B-9405-6E5C3E101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Apparent yield lost from 9 films examined ranged from 10 to 22 percent</a:t>
            </a:r>
          </a:p>
          <a:p>
            <a:endParaRPr lang="en-US" dirty="0"/>
          </a:p>
          <a:p>
            <a:r>
              <a:rPr lang="en-US" dirty="0"/>
              <a:t>Distinct difference in height and radius in all images during the times of interest</a:t>
            </a:r>
          </a:p>
          <a:p>
            <a:endParaRPr lang="en-US" dirty="0"/>
          </a:p>
          <a:p>
            <a:r>
              <a:rPr lang="en-US" dirty="0"/>
              <a:t>Weapons effects are dampened along the surface of water due to water entrainment, energy transmission and drag effects</a:t>
            </a:r>
          </a:p>
          <a:p>
            <a:endParaRPr lang="en-US" dirty="0"/>
          </a:p>
          <a:p>
            <a:r>
              <a:rPr lang="en-US" dirty="0"/>
              <a:t>Evaluate impacts to nuclear targeting, threat assessments, and consequence management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43ECB-0931-EC49-B1BF-4D8C283A74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27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8080B-C687-D44A-BD56-44852FC4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D2CDE-74AF-3F49-A71D-4DB03AA94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Leverage simulations from other high-fidelity multi-physics codes such as ALE3D and MIRANDA </a:t>
            </a:r>
          </a:p>
          <a:p>
            <a:endParaRPr lang="en-US" dirty="0"/>
          </a:p>
          <a:p>
            <a:r>
              <a:rPr lang="en-US" dirty="0"/>
              <a:t>Analyze additional films for more data points to draw more concrete conclusions</a:t>
            </a:r>
          </a:p>
          <a:p>
            <a:endParaRPr lang="en-US" dirty="0"/>
          </a:p>
          <a:p>
            <a:r>
              <a:rPr lang="en-US" dirty="0"/>
              <a:t>Compare detonations over water to detonations over land</a:t>
            </a:r>
          </a:p>
          <a:p>
            <a:endParaRPr lang="en-US" dirty="0"/>
          </a:p>
          <a:p>
            <a:r>
              <a:rPr lang="en-US" dirty="0"/>
              <a:t>Conduct shock tube experiments to determine if the loss terms of water entrainment, energy transmission into the water, and drag effects can be decoupled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304A7-C432-2242-BA2B-3FD6D9E47C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69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450A-D47C-A940-AA78-3666A9CA8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438400"/>
            <a:ext cx="6629400" cy="99060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7283D-FED4-5943-AC40-E1160513BC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0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3B04-B4C3-C64E-8005-4BD72D22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CF5D2-4760-8847-BF21-B9549C9551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BB7C8C-0087-6240-95B9-05ED8F008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39D77F-0A0B-BD49-90B7-EEE962A90FD8}"/>
              </a:ext>
            </a:extLst>
          </p:cNvPr>
          <p:cNvSpPr txBox="1">
            <a:spLocks/>
          </p:cNvSpPr>
          <p:nvPr/>
        </p:nvSpPr>
        <p:spPr bwMode="auto">
          <a:xfrm>
            <a:off x="1257300" y="293370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5pPr>
            <a:lvl6pPr marL="455272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6pPr>
            <a:lvl7pPr marL="910544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7pPr>
            <a:lvl8pPr marL="1365819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8pPr>
            <a:lvl9pPr marL="182109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r>
              <a:rPr lang="en-US" kern="0"/>
              <a:t>Backup Slides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01429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4153-0067-0140-AA5D-4DF89B061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B27A6-5570-3E44-AB60-5C5DB7868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Shock front identification as detonation approaches </a:t>
            </a:r>
            <a:r>
              <a:rPr lang="en-US" dirty="0" err="1"/>
              <a:t>t</a:t>
            </a:r>
            <a:r>
              <a:rPr lang="en-US" baseline="-25000" dirty="0" err="1"/>
              <a:t>min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Shock wave becomes increasingly opaque as it cools preventing the transmission of light from the diffusively growing inner fireball </a:t>
            </a:r>
          </a:p>
          <a:p>
            <a:pPr lvl="1"/>
            <a:r>
              <a:rPr lang="en-US" dirty="0"/>
              <a:t>Neutral density filter restricts too much light from reaching camera lens</a:t>
            </a:r>
          </a:p>
          <a:p>
            <a:pPr lvl="1"/>
            <a:endParaRPr lang="en-US" dirty="0"/>
          </a:p>
          <a:p>
            <a:r>
              <a:rPr lang="en-US" dirty="0"/>
              <a:t>SHAMRC</a:t>
            </a:r>
          </a:p>
          <a:p>
            <a:pPr lvl="1"/>
            <a:r>
              <a:rPr lang="en-US" dirty="0"/>
              <a:t>Export controlled – requires Defense Supercomputing Recourse Center’s (DSRC) high performance computing (HPC) environment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r>
              <a:rPr lang="en-US" dirty="0"/>
              <a:t>Hierarchy the code itself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4398-5F29-9948-9739-A62B05AA5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0747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9919-D28D-AE45-AD32-2FCD2DA5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4CF83-AEE2-2647-93B3-96732675C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2 Types of Fission Energy</a:t>
            </a:r>
          </a:p>
          <a:p>
            <a:pPr lvl="1"/>
            <a:r>
              <a:rPr lang="en-US" sz="2000" dirty="0"/>
              <a:t>Prompt and Delayed</a:t>
            </a:r>
          </a:p>
          <a:p>
            <a:pPr lvl="1"/>
            <a:endParaRPr lang="en-US" sz="2000" dirty="0"/>
          </a:p>
          <a:p>
            <a:r>
              <a:rPr lang="en-US" sz="2000" dirty="0"/>
              <a:t>Prompt Fission Energy</a:t>
            </a:r>
          </a:p>
          <a:p>
            <a:pPr lvl="1"/>
            <a:r>
              <a:rPr lang="en-US" sz="2000" dirty="0"/>
              <a:t>Fission fragment kinetic energy – comprises 93% of prompt energy and 70% of total weapon yield</a:t>
            </a:r>
          </a:p>
          <a:p>
            <a:pPr lvl="1"/>
            <a:r>
              <a:rPr lang="en-US" sz="2000" dirty="0"/>
              <a:t>Neutron kinetic energy</a:t>
            </a:r>
          </a:p>
          <a:p>
            <a:pPr lvl="1"/>
            <a:r>
              <a:rPr lang="en-US" sz="2000" dirty="0"/>
              <a:t>Gamma ray energy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BA136-6E85-6045-B693-470FADC62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41D778-4E7E-F24D-8381-7678EE2F0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39264"/>
              </p:ext>
            </p:extLst>
          </p:nvPr>
        </p:nvGraphicFramePr>
        <p:xfrm>
          <a:off x="1777365" y="4312983"/>
          <a:ext cx="5589270" cy="185928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4254067014"/>
                    </a:ext>
                  </a:extLst>
                </a:gridCol>
                <a:gridCol w="1423035">
                  <a:extLst>
                    <a:ext uri="{9D8B030D-6E8A-4147-A177-3AD203B41FA5}">
                      <a16:colId xmlns:a16="http://schemas.microsoft.com/office/drawing/2014/main" val="1257208003"/>
                    </a:ext>
                  </a:extLst>
                </a:gridCol>
                <a:gridCol w="1499235">
                  <a:extLst>
                    <a:ext uri="{9D8B030D-6E8A-4147-A177-3AD203B41FA5}">
                      <a16:colId xmlns:a16="http://schemas.microsoft.com/office/drawing/2014/main" val="1976680740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Prompt Fission Energy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003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Energy Form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U</a:t>
                      </a:r>
                      <a:r>
                        <a:rPr lang="en-US" sz="1200" baseline="30000">
                          <a:solidFill>
                            <a:sysClr val="windowText" lastClr="000000"/>
                          </a:solidFill>
                          <a:effectLst/>
                        </a:rPr>
                        <a:t>235 </a:t>
                      </a: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Energy (MeV)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Pu</a:t>
                      </a:r>
                      <a:r>
                        <a:rPr lang="en-US" sz="1200" baseline="30000" dirty="0">
                          <a:solidFill>
                            <a:sysClr val="windowText" lastClr="000000"/>
                          </a:solidFill>
                          <a:effectLst/>
                        </a:rPr>
                        <a:t>239 </a:t>
                      </a: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Energy (MeV)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446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Fission Fragment Kinetic Energy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168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172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80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Neutron Kinetic Energy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5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6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4105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Prompt Gamma Energy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7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7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81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Total Prompt Energy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</a:rPr>
                        <a:t>180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</a:rPr>
                        <a:t>185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73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57467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FE0F-3694-CE44-89B7-4E3D85D0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Hydrodynamic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B06CD-77A6-2346-A929-0C8091CB9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Hydrodynamic separation occurs in tens of microseconds</a:t>
                </a:r>
              </a:p>
              <a:p>
                <a:endParaRPr lang="en-US" dirty="0"/>
              </a:p>
              <a:p>
                <a:r>
                  <a:rPr lang="en-US" dirty="0"/>
                  <a:t>The fireball surface growth rate slows to a value less than the shock speed or the speed of sound in the local medium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FB06CD-77A6-2346-A929-0C8091CB9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1039" r="-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BE2B7-2DFA-5B46-B0C5-F3659232E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266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192E-9353-7941-80EE-9F1AD9AD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BED69-25AA-EC4F-B497-3DCE3B83E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95400"/>
                <a:ext cx="4593668" cy="4876800"/>
              </a:xfrm>
            </p:spPr>
            <p:txBody>
              <a:bodyPr/>
              <a:lstStyle/>
              <a:p>
                <a:r>
                  <a:rPr lang="en-US" sz="2000" dirty="0"/>
                  <a:t>Shock wave temperature begins to cool obscuring the diffusively growing inner fireball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Near 3300 K the shock wave becomes fully transparent revealing the surface of the fireball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=0.00313∗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𝑘𝑇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0.44</m:t>
                        </m:r>
                      </m:sup>
                    </m:sSup>
                  </m:oMath>
                </a14:m>
                <a:r>
                  <a:rPr lang="en-US" sz="2000" dirty="0">
                    <a:effectLst/>
                  </a:rPr>
                  <a:t> </a:t>
                </a:r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Assume the shock wave is the fireball surface even after hydrodynamic separation to allow the “shock wave” surface to be identified on films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FBED69-25AA-EC4F-B497-3DCE3B83E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95400"/>
                <a:ext cx="4593668" cy="4876800"/>
              </a:xfrm>
              <a:blipFill>
                <a:blip r:embed="rId3"/>
                <a:stretch>
                  <a:fillRect l="-1105" t="-519" r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ED80-71F8-9742-9772-901DC529C9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CFAC2-1D1A-8C45-8317-7419C33865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421" y="1172124"/>
            <a:ext cx="4123779" cy="51206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76AA1DA-6BCA-AD4E-98AF-CC01F86FBC7E}"/>
              </a:ext>
            </a:extLst>
          </p:cNvPr>
          <p:cNvGrpSpPr>
            <a:grpSpLocks noChangeAspect="1"/>
          </p:cNvGrpSpPr>
          <p:nvPr/>
        </p:nvGrpSpPr>
        <p:grpSpPr>
          <a:xfrm>
            <a:off x="4495800" y="1142782"/>
            <a:ext cx="4588000" cy="5303520"/>
            <a:chOff x="4229100" y="1219200"/>
            <a:chExt cx="4865688" cy="5624513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6B94AAEF-09CA-8647-BC54-8C546BB6B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646" t="3828" r="11609"/>
            <a:stretch>
              <a:fillRect/>
            </a:stretch>
          </p:blipFill>
          <p:spPr bwMode="auto">
            <a:xfrm>
              <a:off x="4559300" y="1219200"/>
              <a:ext cx="4535488" cy="562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D5FAC98-1E37-9B49-92C8-8DF7535DBB6C}"/>
                </a:ext>
              </a:extLst>
            </p:cNvPr>
            <p:cNvCxnSpPr/>
            <p:nvPr/>
          </p:nvCxnSpPr>
          <p:spPr>
            <a:xfrm>
              <a:off x="5181600" y="4054475"/>
              <a:ext cx="244475" cy="36512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144ADF-FFDB-7944-A083-434B96BC7ED0}"/>
                </a:ext>
              </a:extLst>
            </p:cNvPr>
            <p:cNvCxnSpPr/>
            <p:nvPr/>
          </p:nvCxnSpPr>
          <p:spPr>
            <a:xfrm>
              <a:off x="6692900" y="4151313"/>
              <a:ext cx="0" cy="118268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F2FBE9-3A6B-6046-90FF-42289E3658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9100" y="3684588"/>
              <a:ext cx="1485900" cy="3397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1" dirty="0">
                  <a:solidFill>
                    <a:srgbClr val="FF0000"/>
                  </a:solidFill>
                </a:rPr>
                <a:t>Observed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6E511CCD-2A1D-D941-939A-DB6CF3CA9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9950" y="3748088"/>
              <a:ext cx="1485900" cy="5857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</a:rPr>
                <a:t>Breakaway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</a:rPr>
                <a:t>~3000C</a:t>
              </a:r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457A9920-4E1C-8441-A609-40C95D41AF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2675" y="2890838"/>
              <a:ext cx="1485900" cy="954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rgbClr val="FF0000"/>
                  </a:solidFill>
                </a:rPr>
                <a:t>Second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rgbClr val="FF0000"/>
                  </a:solidFill>
                </a:rPr>
                <a:t>Thermal Maximum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rgbClr val="FF0000"/>
                  </a:solidFill>
                </a:rPr>
                <a:t>~8000C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5680E8D-A273-744F-B9E5-4AED9A5B7E5A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7562850" y="3886200"/>
              <a:ext cx="609600" cy="63976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2E341C63-B941-3749-97D8-4FCD4FDCF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6088" y="5588000"/>
              <a:ext cx="2043112" cy="58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</a:rPr>
                <a:t>Hydrodynamic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</a:rPr>
                <a:t>Separation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11D6E0C-AB05-3D4D-A477-DD69C90BE513}"/>
                </a:ext>
              </a:extLst>
            </p:cNvPr>
            <p:cNvCxnSpPr/>
            <p:nvPr/>
          </p:nvCxnSpPr>
          <p:spPr>
            <a:xfrm flipH="1" flipV="1">
              <a:off x="5181600" y="4895850"/>
              <a:ext cx="533400" cy="69215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22568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6C98-9240-2847-83EF-5399A05E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B38EE-A423-754B-B518-A476F96FB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325A3-5F2C-6D48-87BE-D879032B10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122680"/>
            <a:ext cx="5018648" cy="321564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6444D3-FB47-5D4F-A656-88868CDB4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4918" y="3592727"/>
            <a:ext cx="4270964" cy="292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4620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70FA-CA4A-1F43-BC4B-16D3DDEE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FD77-3B24-944D-9694-6FB5F645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Advisor:  LtCol Michael Dexter</a:t>
            </a:r>
          </a:p>
          <a:p>
            <a:r>
              <a:rPr lang="en-US" dirty="0"/>
              <a:t>Committee Members:</a:t>
            </a:r>
          </a:p>
          <a:p>
            <a:pPr lvl="1"/>
            <a:r>
              <a:rPr lang="en-US" dirty="0"/>
              <a:t>Dr. John </a:t>
            </a:r>
            <a:r>
              <a:rPr lang="en-US" dirty="0" err="1"/>
              <a:t>McClory</a:t>
            </a:r>
            <a:endParaRPr lang="en-US" dirty="0"/>
          </a:p>
          <a:p>
            <a:pPr lvl="1"/>
            <a:r>
              <a:rPr lang="en-US" dirty="0"/>
              <a:t>Maj James Bevins</a:t>
            </a:r>
          </a:p>
          <a:p>
            <a:r>
              <a:rPr lang="en-US" dirty="0"/>
              <a:t>Applied Research Associates</a:t>
            </a:r>
          </a:p>
          <a:p>
            <a:pPr lvl="1"/>
            <a:r>
              <a:rPr lang="en-US" dirty="0"/>
              <a:t>Second-Order Hydrodynamic Automatic Mesh Refinement Code (SHAMRC) </a:t>
            </a:r>
            <a:r>
              <a:rPr lang="en-US" dirty="0" smtClean="0"/>
              <a:t>developers</a:t>
            </a:r>
          </a:p>
          <a:p>
            <a:r>
              <a:rPr lang="en-US" dirty="0" smtClean="0"/>
              <a:t>Research Sponsored by: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615F2-4175-A84C-9060-E35625F772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4620702"/>
            <a:ext cx="2857148" cy="15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48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1340-9C78-D245-B16B-8E0EA344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78505-46F4-1947-B79F-1B8057695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Camera issues</a:t>
            </a:r>
          </a:p>
          <a:p>
            <a:pPr lvl="1"/>
            <a:r>
              <a:rPr lang="en-US" dirty="0"/>
              <a:t>Out of focus causing blurry fireball images</a:t>
            </a:r>
          </a:p>
          <a:p>
            <a:pPr lvl="1"/>
            <a:r>
              <a:rPr lang="en-US" dirty="0"/>
              <a:t>Zoomed in too closely chopping off fireball in later frames</a:t>
            </a:r>
          </a:p>
          <a:p>
            <a:pPr lvl="1"/>
            <a:r>
              <a:rPr lang="en-US" dirty="0"/>
              <a:t>Not calibrated properly leading to light saturation (left)</a:t>
            </a:r>
          </a:p>
          <a:p>
            <a:r>
              <a:rPr lang="en-US" dirty="0"/>
              <a:t>Cloud Interference (right)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63D12-CAB0-D645-BF0D-0A5A3397D6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0281A-CC8E-2444-B5A8-B4786440F6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9" y="3733800"/>
            <a:ext cx="4552951" cy="2194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2B792-F8EE-F640-BAD9-FDD8FDC552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733800"/>
            <a:ext cx="4552949" cy="219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C72F38-8F4C-D144-BB7B-10BCB5736810}"/>
              </a:ext>
            </a:extLst>
          </p:cNvPr>
          <p:cNvSpPr txBox="1"/>
          <p:nvPr/>
        </p:nvSpPr>
        <p:spPr>
          <a:xfrm>
            <a:off x="1491457" y="598932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Aspen 319 </a:t>
            </a:r>
            <a:r>
              <a:rPr lang="en-US" dirty="0" err="1"/>
              <a:t>kT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F3541-DDDE-794B-8B88-3D6DBCDD11B5}"/>
              </a:ext>
            </a:extLst>
          </p:cNvPr>
          <p:cNvSpPr txBox="1"/>
          <p:nvPr/>
        </p:nvSpPr>
        <p:spPr>
          <a:xfrm>
            <a:off x="6191851" y="5989320"/>
            <a:ext cx="131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Tewa 5 MT</a:t>
            </a:r>
          </a:p>
        </p:txBody>
      </p:sp>
    </p:spTree>
    <p:extLst>
      <p:ext uri="{BB962C8B-B14F-4D97-AF65-F5344CB8AC3E}">
        <p14:creationId xmlns:p14="http://schemas.microsoft.com/office/powerpoint/2010/main" val="137344176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C3D2-38B2-0A4E-A358-8C7AC2D4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of Water Vaporized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5FFF-BCA2-5540-BB00-C8FDA2F1D9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Determining the mass of water effected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the yield loss term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Accounts for drag effects from water, entrainment, and energy transmission into the water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EA5FFF-BCA2-5540-BB00-C8FDA2F1D9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2" t="-1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188F9-A9EA-3A48-B685-6BDF2E6452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9470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2617-13E2-1A42-A5BD-69F87778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Barge 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E293D-A2AF-7346-B5DE-651ADDB524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FF24C7-2085-C845-86AE-2AAB8E598353}"/>
              </a:ext>
            </a:extLst>
          </p:cNvPr>
          <p:cNvSpPr txBox="1"/>
          <p:nvPr/>
        </p:nvSpPr>
        <p:spPr>
          <a:xfrm>
            <a:off x="6692660" y="1447800"/>
            <a:ext cx="2131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 Shots Total</a:t>
            </a:r>
          </a:p>
          <a:p>
            <a:r>
              <a:rPr lang="en-US" dirty="0"/>
              <a:t>13 Shots  Y &gt; 1 Mt</a:t>
            </a:r>
          </a:p>
          <a:p>
            <a:r>
              <a:rPr lang="en-US" dirty="0"/>
              <a:t>2 Shots    Y &lt; 10 </a:t>
            </a:r>
            <a:r>
              <a:rPr lang="en-US" dirty="0" err="1"/>
              <a:t>kt</a:t>
            </a:r>
            <a:endParaRPr lang="en-US" dirty="0"/>
          </a:p>
          <a:p>
            <a:endParaRPr lang="en-US" dirty="0"/>
          </a:p>
          <a:p>
            <a:r>
              <a:rPr lang="en-US" dirty="0"/>
              <a:t>6 ft &lt; HOB &lt; 15 ft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1EBEFC-55E8-5A4F-876B-73E8E1472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43000"/>
            <a:ext cx="5879988" cy="53035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808F39D-AD9F-1F42-AC8D-724228E2E1EE}"/>
              </a:ext>
            </a:extLst>
          </p:cNvPr>
          <p:cNvGrpSpPr/>
          <p:nvPr/>
        </p:nvGrpSpPr>
        <p:grpSpPr>
          <a:xfrm>
            <a:off x="6713105" y="3271446"/>
            <a:ext cx="1060099" cy="461665"/>
            <a:chOff x="7239000" y="3254298"/>
            <a:chExt cx="1322178" cy="461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0F31F03-D9F9-584D-8138-4C6A29A9076C}"/>
                </a:ext>
              </a:extLst>
            </p:cNvPr>
            <p:cNvSpPr/>
            <p:nvPr/>
          </p:nvSpPr>
          <p:spPr bwMode="auto">
            <a:xfrm>
              <a:off x="7239000" y="3276600"/>
              <a:ext cx="381000" cy="1524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C8BD43-27BD-B74C-AB25-DED313BBF3C5}"/>
                </a:ext>
              </a:extLst>
            </p:cNvPr>
            <p:cNvSpPr/>
            <p:nvPr/>
          </p:nvSpPr>
          <p:spPr bwMode="auto">
            <a:xfrm>
              <a:off x="7239000" y="3505200"/>
              <a:ext cx="381000" cy="152400"/>
            </a:xfrm>
            <a:prstGeom prst="rect">
              <a:avLst/>
            </a:prstGeom>
            <a:solidFill>
              <a:srgbClr val="339933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8674A5-78A7-9047-89EF-E410EAA44AD6}"/>
                </a:ext>
              </a:extLst>
            </p:cNvPr>
            <p:cNvSpPr txBox="1"/>
            <p:nvPr/>
          </p:nvSpPr>
          <p:spPr>
            <a:xfrm>
              <a:off x="7545133" y="3254298"/>
              <a:ext cx="1016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Available</a:t>
              </a:r>
            </a:p>
            <a:p>
              <a:r>
                <a:rPr lang="en-US" sz="1200" dirty="0"/>
                <a:t>Analyzed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80FAC2C-1D95-ED40-9C3A-5DD680C1C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43000"/>
            <a:ext cx="6019800" cy="54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0902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74BF-6484-5A47-8760-F6B802468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Redwood Film Data Sheet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F04D58-B2E8-D547-99BF-1FA931A7D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340" y="1138544"/>
            <a:ext cx="3931920" cy="5238471"/>
          </a:xfr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DDFC0-6096-7F42-824D-64CAF84A1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05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4063-90FE-1D43-A2D2-212B32C4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Redwood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FDC2A9-7B2A-314A-9638-E9D917254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77903"/>
            <a:ext cx="8534400" cy="41117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7F3FC-CB9D-4C4C-99FC-EE9A208DA9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6FC7C-4463-6D46-86EE-2D15C8117BBE}"/>
              </a:ext>
            </a:extLst>
          </p:cNvPr>
          <p:cNvSpPr txBox="1"/>
          <p:nvPr/>
        </p:nvSpPr>
        <p:spPr>
          <a:xfrm>
            <a:off x="3466569" y="1068304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Yield = 412kT</a:t>
            </a:r>
          </a:p>
          <a:p>
            <a:r>
              <a:rPr lang="en-US" dirty="0"/>
              <a:t>Film Number 52533</a:t>
            </a:r>
          </a:p>
        </p:txBody>
      </p:sp>
    </p:spTree>
    <p:extLst>
      <p:ext uri="{BB962C8B-B14F-4D97-AF65-F5344CB8AC3E}">
        <p14:creationId xmlns:p14="http://schemas.microsoft.com/office/powerpoint/2010/main" val="69155517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6FFF-A805-0E43-BE69-D68824D3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Redwood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5FC1BD-D276-7647-BA0F-B9DA14A36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77903"/>
            <a:ext cx="8534400" cy="41117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944E8-20A9-E048-818C-8DFDDE5AE6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3BD8-D862-9644-AB83-EE7CAE4B5DC4}"/>
              </a:ext>
            </a:extLst>
          </p:cNvPr>
          <p:cNvSpPr txBox="1"/>
          <p:nvPr/>
        </p:nvSpPr>
        <p:spPr>
          <a:xfrm>
            <a:off x="3466569" y="1068304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Yield = 412kT</a:t>
            </a:r>
          </a:p>
          <a:p>
            <a:r>
              <a:rPr lang="en-US" dirty="0"/>
              <a:t>Film Number 52534</a:t>
            </a:r>
          </a:p>
        </p:txBody>
      </p:sp>
    </p:spTree>
    <p:extLst>
      <p:ext uri="{BB962C8B-B14F-4D97-AF65-F5344CB8AC3E}">
        <p14:creationId xmlns:p14="http://schemas.microsoft.com/office/powerpoint/2010/main" val="370467828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25D75-C031-164E-935E-2DA14B12E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6DEBE8-59CF-7841-93EE-43C55A63BC53}"/>
              </a:ext>
            </a:extLst>
          </p:cNvPr>
          <p:cNvSpPr txBox="1">
            <a:spLocks/>
          </p:cNvSpPr>
          <p:nvPr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5pPr>
            <a:lvl6pPr marL="455272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6pPr>
            <a:lvl7pPr marL="910544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7pPr>
            <a:lvl8pPr marL="1365819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8pPr>
            <a:lvl9pPr marL="182109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r>
              <a:rPr lang="en-US" kern="0" dirty="0"/>
              <a:t>Height &amp; Radius vs Time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F12F9A0-17E9-FB4F-B297-2DFD59C72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00" y="12954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91042425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CB49-F53C-6E4C-84C8-921645DD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Shot Fir 1.36 MT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6F9807-49A4-3C41-9D8A-C424DD9B0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1881" y="1295400"/>
            <a:ext cx="6360237" cy="4876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4CEB0-1562-A947-8261-397C1B58F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0737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6C64-5058-EF43-AD22-CBC97C8F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 50992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BF24A3-CBE1-A14D-A514-9DACD14CE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3832" y="1295400"/>
            <a:ext cx="3716335" cy="4876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D3AEE-2E15-C447-A733-6ED2D2BDB8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0833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ED1E-11C3-FD4B-B6DB-703FA0D64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 50999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516B81-B9A2-C14B-A06B-D5DE50A89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541" y="1295400"/>
            <a:ext cx="3710917" cy="4876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EB7BA-A1E4-F140-BB5D-4FC3BC2656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5182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C21F-FD64-3141-9D31-1B59221E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9B95-D690-514C-AFA6-3608455B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Test Ban Treaty, 10 October 1963</a:t>
            </a:r>
          </a:p>
          <a:p>
            <a:pPr lvl="1"/>
            <a:r>
              <a:rPr lang="en-US" dirty="0"/>
              <a:t>Prevented U.S. ocean, atmospheric, and space nuclear tests</a:t>
            </a:r>
          </a:p>
          <a:p>
            <a:r>
              <a:rPr lang="en-US" dirty="0"/>
              <a:t>Reliance on Simulations for</a:t>
            </a:r>
          </a:p>
          <a:p>
            <a:pPr lvl="1"/>
            <a:r>
              <a:rPr lang="en-US" dirty="0"/>
              <a:t>Effects verification</a:t>
            </a:r>
          </a:p>
          <a:p>
            <a:pPr lvl="1"/>
            <a:r>
              <a:rPr lang="en-US" dirty="0"/>
              <a:t>Functionality</a:t>
            </a:r>
          </a:p>
          <a:p>
            <a:pPr lvl="1"/>
            <a:r>
              <a:rPr lang="en-US" dirty="0"/>
              <a:t>Threat assessment</a:t>
            </a:r>
          </a:p>
          <a:p>
            <a:pPr lvl="1"/>
            <a:r>
              <a:rPr lang="en-US" dirty="0"/>
              <a:t>Wartime and mission planning</a:t>
            </a:r>
          </a:p>
          <a:p>
            <a:pPr lvl="1"/>
            <a:r>
              <a:rPr lang="en-US" dirty="0"/>
              <a:t>Consequence management</a:t>
            </a:r>
          </a:p>
          <a:p>
            <a:r>
              <a:rPr lang="en-US" dirty="0"/>
              <a:t>Models can take days to develop and execute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25254-ED8E-C249-B357-BCF7583B7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34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62B4-839E-1646-AB8A-3EEFD6D2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Sheet </a:t>
            </a:r>
            <a:br>
              <a:rPr lang="en-US" sz="3200" dirty="0"/>
            </a:br>
            <a:r>
              <a:rPr lang="en-US" sz="3200" dirty="0"/>
              <a:t>Diameter vs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AF7528-C15D-F04D-9693-8B19C006C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627" y="1295400"/>
            <a:ext cx="6368746" cy="4876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7966E-A88A-A64D-841D-73BB5223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4568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25D75-C031-164E-935E-2DA14B12E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6DEBE8-59CF-7841-93EE-43C55A63BC53}"/>
              </a:ext>
            </a:extLst>
          </p:cNvPr>
          <p:cNvSpPr txBox="1">
            <a:spLocks/>
          </p:cNvSpPr>
          <p:nvPr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5pPr>
            <a:lvl6pPr marL="455272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6pPr>
            <a:lvl7pPr marL="910544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7pPr>
            <a:lvl8pPr marL="1365819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8pPr>
            <a:lvl9pPr marL="182109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folHlink"/>
                </a:solidFill>
                <a:latin typeface="Arial" charset="0"/>
              </a:defRPr>
            </a:lvl9pPr>
          </a:lstStyle>
          <a:p>
            <a:r>
              <a:rPr lang="en-US" kern="0" dirty="0"/>
              <a:t>Height &amp; Radius vs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A8E364-9C68-0C4E-85BA-27AEC54E5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37360"/>
            <a:ext cx="4632960" cy="347472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AA188F-6EDD-9B40-AF13-C84EBACEBD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1040" y="1737360"/>
            <a:ext cx="4632960" cy="3474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5F415C-797A-8F44-805F-64EDDDB95C37}"/>
              </a:ext>
            </a:extLst>
          </p:cNvPr>
          <p:cNvSpPr txBox="1"/>
          <p:nvPr/>
        </p:nvSpPr>
        <p:spPr>
          <a:xfrm>
            <a:off x="3322280" y="1295400"/>
            <a:ext cx="262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Shot Fir:  1.36 MT, </a:t>
            </a:r>
          </a:p>
        </p:txBody>
      </p:sp>
    </p:spTree>
    <p:extLst>
      <p:ext uri="{BB962C8B-B14F-4D97-AF65-F5344CB8AC3E}">
        <p14:creationId xmlns:p14="http://schemas.microsoft.com/office/powerpoint/2010/main" val="92152959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F7C-8AF6-9841-93E4-1A81A89B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Radius vs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B7CDF-0421-AD43-8F5D-E912134EB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6775A2-1A1D-5A41-B8FA-5CB14EA68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00" y="12954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73431229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1D24-C720-3E47-84CB-5D5823FE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6391A-5EFF-8241-B335-B15F84ED6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C8CA6B-3D28-9C4D-9D78-8688358D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91" y="1219200"/>
            <a:ext cx="5346217" cy="51917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9EF879-3DDF-A649-A90B-A0BFB46CB698}"/>
              </a:ext>
            </a:extLst>
          </p:cNvPr>
          <p:cNvSpPr txBox="1"/>
          <p:nvPr/>
        </p:nvSpPr>
        <p:spPr>
          <a:xfrm>
            <a:off x="0" y="1981200"/>
            <a:ext cx="1898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2.5% on upper bound error bar only to compensate for 2.5% film shrinkage as quantified by LLNL</a:t>
            </a:r>
          </a:p>
        </p:txBody>
      </p:sp>
    </p:spTree>
    <p:extLst>
      <p:ext uri="{BB962C8B-B14F-4D97-AF65-F5344CB8AC3E}">
        <p14:creationId xmlns:p14="http://schemas.microsoft.com/office/powerpoint/2010/main" val="8827405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A776-BBD8-9349-8042-39725A0B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9A54A-42BD-7C4B-8B8C-755ACF34B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CCE04-75D5-6A49-85FB-4BC20847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1657350"/>
            <a:ext cx="81026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682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5DF6-16FD-9640-B85B-DA89E7DC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Redwood Sensitivity Analysis Frame 20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8BAF94-EE5D-0E42-B94E-28DAA1DC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3471" y="3657600"/>
            <a:ext cx="4917057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91623-29B1-704B-AC71-6C2AC9F50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6F9F1-9A1B-C14F-A475-0C6F33B5CE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3523"/>
            <a:ext cx="4917056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4AACDF-D622-7147-898E-D206C92F60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942" y="983523"/>
            <a:ext cx="49170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2141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A81D8-6D7D-D441-8152-3F012A03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Redwood Sensitivity Analysis Frame 70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26065B-6703-4C44-82C8-73B6D37FB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0600"/>
            <a:ext cx="4917057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919AF-E4EA-0545-B0B6-13CED3E40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3D364A-B052-DB4F-A94A-425716A0D0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943" y="990600"/>
            <a:ext cx="491705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58319-539D-EC40-A3C9-906D89131E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771" y="3657600"/>
            <a:ext cx="49170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508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D7DFE-9455-C94A-BC5A-ABC33D14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Redwood Sensitivity Analysis Frame 130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EDC3DE-4567-644B-8600-1898A042F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8537"/>
            <a:ext cx="4917057" cy="2743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BCBD0-694C-A04E-A3F8-36F56217B1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C6D05F-7281-EA4C-BCCA-F6F2BC8B93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943" y="1006474"/>
            <a:ext cx="4917057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5DF112-D0CB-7344-9470-F7975106BF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771" y="3657600"/>
            <a:ext cx="491705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8013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6B40-13AA-FA46-974B-57836BC0C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SHAMRC 412kT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2B13CB-E72F-4C4E-8DD5-92BDC1867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90484"/>
            <a:ext cx="4449362" cy="46634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3AE46-7723-104C-AD36-B3E627C4B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76591-31CA-BA45-BC4F-55B54E5DF7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936" y="1290484"/>
            <a:ext cx="4496064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0446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CBE3-9BA4-534A-95A8-0B0B3180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86BDE8-A231-874E-B626-74B0EFEA2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78803"/>
            <a:ext cx="4441209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AC646-9C0C-B045-ADC1-1383B137CC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E348F0-E1D7-5F4A-BDF0-4C73BDAACD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719" y="1379721"/>
            <a:ext cx="470328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587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FE23-CDC3-A440-9592-7D6AF64ED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82D4-DC36-2E4A-A189-57BEC6347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energy is lost from a water surface nuclear detonation</a:t>
            </a:r>
          </a:p>
          <a:p>
            <a:pPr lvl="1"/>
            <a:r>
              <a:rPr lang="en-US" dirty="0"/>
              <a:t>Quantify through digital image processing of historic nuclear test films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Does Second-Order Hydrodynamic Automatic Mesh Refinement Code (SHAMRC) model energy lost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>
                <a:hlinkClick r:id="rId3" action="ppaction://hlinkfile"/>
              </a:rPr>
              <a:t>Redwood Nuclear Test - June 1958 - Bikini Atoll, Pacific Proving Grounds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29480-C85A-E248-9D78-54ABAAC414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48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DDE544-DA60-7E44-9ED1-375C734727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5800" y="1410017"/>
            <a:ext cx="4639318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E0DB6-AC65-4F43-8E87-D0534338D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026274-929E-BD4E-A57A-07C6DA967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0017"/>
            <a:ext cx="4529197" cy="46634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AAC2F-9BE7-654C-91EF-1FD5ACFC3C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4908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9EE42-A3AD-4740-A40C-14409FDA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0F4233-2C71-5340-BE2C-0EE1E4002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263" y="1444720"/>
            <a:ext cx="4459526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B88AB-E4E2-2F4E-ADEA-3BCC006BE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331472-8703-F041-839A-A5D50C935C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1263" y="1444720"/>
            <a:ext cx="46711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49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E093-5F62-EF44-AA16-71178EBFF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6E13CD-1D86-F741-9C18-8554A977B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0"/>
            <a:ext cx="4486807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AE56-7E5B-DE42-BB90-B5CC60CCB6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60CCA-9D81-884F-8E39-D7C31EE44C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441" y="1524000"/>
            <a:ext cx="455506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8879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101D0-44D0-DF47-952A-AAF3B9FC9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FD6067-F3B4-A543-886F-D4187C1A5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55737"/>
            <a:ext cx="4469258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B340F-1882-A646-A89F-77BD25F20C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7AD68-61AB-D34F-AAF2-4416D64886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9472" y="1439212"/>
            <a:ext cx="474452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481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A419-35D9-5A48-9197-59506D05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52AD22-2881-8E4B-B2A8-CE317522E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2559"/>
            <a:ext cx="4423594" cy="4572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5FE08-B9D3-4C43-AABF-6C2665DDC6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8DBFF3-AE37-E14A-B10D-B5D11A0A46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807" y="1502559"/>
            <a:ext cx="46681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8607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513D-328B-9648-B895-A34E80258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18.0 </a:t>
            </a:r>
            <a:r>
              <a:rPr lang="en-US" dirty="0" err="1"/>
              <a:t>ms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F81DD3-939C-C345-95F1-D581237A1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4595" y="1188720"/>
            <a:ext cx="5094809" cy="52120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8A72-9B00-9E44-A9B5-EC041F8647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914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1F5CF-5DD4-F547-A060-8C07949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81E6C-0A2D-6548-A0E8-B1D26D466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Quantify energy lost in kilotons from a nuclear detonation over water</a:t>
            </a:r>
          </a:p>
          <a:p>
            <a:pPr lvl="1"/>
            <a:r>
              <a:rPr lang="en-US" dirty="0"/>
              <a:t>Compare results from films of the same detonation taken from different look angles</a:t>
            </a:r>
          </a:p>
          <a:p>
            <a:pPr lvl="1"/>
            <a:r>
              <a:rPr lang="en-US" dirty="0"/>
              <a:t>Compare results from multiple nuclear detonations</a:t>
            </a:r>
          </a:p>
          <a:p>
            <a:pPr lvl="1"/>
            <a:endParaRPr lang="en-US" dirty="0"/>
          </a:p>
          <a:p>
            <a:r>
              <a:rPr lang="en-US" dirty="0"/>
              <a:t>Determine if SHAMRC is accurately modeling shock wave propagation by comparing to film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CC09C-96F3-8240-8BED-22D46256D0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59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31340-9C78-D245-B16B-8E0EA344E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78505-46F4-1947-B79F-1B8057695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Fireball Films</a:t>
            </a:r>
          </a:p>
          <a:p>
            <a:pPr lvl="1"/>
            <a:r>
              <a:rPr lang="en-US" dirty="0"/>
              <a:t>Out of focus causing blurry fireball images</a:t>
            </a:r>
          </a:p>
          <a:p>
            <a:pPr lvl="1"/>
            <a:r>
              <a:rPr lang="en-US" dirty="0"/>
              <a:t>Zoomed in too closely chopping off fireball in later frames</a:t>
            </a:r>
          </a:p>
          <a:p>
            <a:pPr lvl="1"/>
            <a:r>
              <a:rPr lang="en-US" dirty="0"/>
              <a:t>Not calibrated properly leading to light saturation (left)</a:t>
            </a:r>
          </a:p>
          <a:p>
            <a:pPr lvl="1"/>
            <a:r>
              <a:rPr lang="en-US" dirty="0"/>
              <a:t>Cloud Interference (right)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63D12-CAB0-D645-BF0D-0A5A3397D6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0281A-CC8E-2444-B5A8-B4786440F6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9" y="3733800"/>
            <a:ext cx="4552951" cy="2194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2B792-F8EE-F640-BAD9-FDD8FDC552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733800"/>
            <a:ext cx="4552949" cy="219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C72F38-8F4C-D144-BB7B-10BCB5736810}"/>
              </a:ext>
            </a:extLst>
          </p:cNvPr>
          <p:cNvSpPr txBox="1"/>
          <p:nvPr/>
        </p:nvSpPr>
        <p:spPr>
          <a:xfrm>
            <a:off x="1491457" y="598932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Aspen 319 </a:t>
            </a:r>
            <a:r>
              <a:rPr lang="en-US" dirty="0" err="1"/>
              <a:t>kT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F3541-DDDE-794B-8B88-3D6DBCDD11B5}"/>
              </a:ext>
            </a:extLst>
          </p:cNvPr>
          <p:cNvSpPr txBox="1"/>
          <p:nvPr/>
        </p:nvSpPr>
        <p:spPr>
          <a:xfrm>
            <a:off x="6191851" y="5989320"/>
            <a:ext cx="1313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Tewa 5 MT</a:t>
            </a:r>
          </a:p>
        </p:txBody>
      </p:sp>
    </p:spTree>
    <p:extLst>
      <p:ext uri="{BB962C8B-B14F-4D97-AF65-F5344CB8AC3E}">
        <p14:creationId xmlns:p14="http://schemas.microsoft.com/office/powerpoint/2010/main" val="724478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9979-164B-D245-B7F7-1E4B4299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– X-rays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FE69F-FD19-BD4A-835E-53C43ECC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2999"/>
            <a:ext cx="8534400" cy="5349875"/>
          </a:xfrm>
        </p:spPr>
        <p:txBody>
          <a:bodyPr/>
          <a:lstStyle/>
          <a:p>
            <a:r>
              <a:rPr lang="en-US" sz="1800" dirty="0"/>
              <a:t>Primary mechanism creating the shock wave</a:t>
            </a:r>
          </a:p>
          <a:p>
            <a:endParaRPr lang="en-US" sz="1800" dirty="0"/>
          </a:p>
          <a:p>
            <a:r>
              <a:rPr lang="en-US" sz="1800" dirty="0"/>
              <a:t>Primary x-rays created from fission fragment coulombic force interactions go on to ionize radiation case and weapon material.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Reradiated x-rays are emitted at lower energy from the ionized weapon case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Streaming x-rays fully ionize air creating</a:t>
            </a:r>
          </a:p>
          <a:p>
            <a:pPr marL="0" indent="0">
              <a:buNone/>
            </a:pPr>
            <a:r>
              <a:rPr lang="en-US" sz="1800" dirty="0"/>
              <a:t> more x-rays as electrons undergo the</a:t>
            </a:r>
          </a:p>
          <a:p>
            <a:pPr marL="0" indent="0">
              <a:buNone/>
            </a:pPr>
            <a:r>
              <a:rPr lang="en-US" sz="1800" dirty="0"/>
              <a:t> bremsstrahlung process</a:t>
            </a:r>
          </a:p>
          <a:p>
            <a:endParaRPr lang="en-US" sz="1800" dirty="0"/>
          </a:p>
          <a:p>
            <a:r>
              <a:rPr lang="en-US" sz="1800" dirty="0"/>
              <a:t>All x-rays produced are absorbed in</a:t>
            </a:r>
          </a:p>
          <a:p>
            <a:pPr marL="0" indent="0">
              <a:buNone/>
            </a:pPr>
            <a:r>
              <a:rPr lang="en-US" sz="1800" dirty="0"/>
              <a:t>tens to hundreds of meters from detonation</a:t>
            </a:r>
          </a:p>
          <a:p>
            <a:endParaRPr lang="en-US" sz="1800" dirty="0"/>
          </a:p>
          <a:p>
            <a:r>
              <a:rPr lang="en-US" sz="1800" dirty="0"/>
              <a:t>Half of the x-ray energy is shared</a:t>
            </a:r>
          </a:p>
          <a:p>
            <a:pPr marL="0" indent="0">
              <a:buNone/>
            </a:pPr>
            <a:r>
              <a:rPr lang="en-US" sz="1800" dirty="0"/>
              <a:t>between thermal and blast at sea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1AA44-EB92-FA44-9512-34959CAE9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6E10D-C9D9-1E4C-83DB-3310F48E5D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3352800"/>
            <a:ext cx="4264154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9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C2C2-78BA-4242-A7F4-0F93D4EE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- Cube Root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AF39C-7BA8-B642-BD32-3DAF16373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95400"/>
            <a:ext cx="4193034" cy="4876800"/>
          </a:xfrm>
        </p:spPr>
        <p:txBody>
          <a:bodyPr/>
          <a:lstStyle/>
          <a:p>
            <a:r>
              <a:rPr lang="en-US" dirty="0"/>
              <a:t>Compare height and radius of shock to determine apparent yield lost at the surface of the water</a:t>
            </a:r>
          </a:p>
          <a:p>
            <a:endParaRPr lang="en-US" dirty="0"/>
          </a:p>
          <a:p>
            <a:r>
              <a:rPr lang="en-US" dirty="0"/>
              <a:t>Equation 3 represents a cumulative yield lost with </a:t>
            </a:r>
            <a:r>
              <a:rPr lang="en-US" i="1" dirty="0"/>
              <a:t>n</a:t>
            </a:r>
            <a:r>
              <a:rPr lang="en-US" dirty="0"/>
              <a:t> different radii measurements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7C52E-C8E8-914E-B63E-E2767E6AD0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AB7C9A-9B5A-C142-990D-6196CE5EE936}"/>
                  </a:ext>
                </a:extLst>
              </p:cNvPr>
              <p:cNvSpPr/>
              <p:nvPr/>
            </p:nvSpPr>
            <p:spPr>
              <a:xfrm>
                <a:off x="4572000" y="1458603"/>
                <a:ext cx="2823401" cy="7232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AB7C9A-9B5A-C142-990D-6196CE5EE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58603"/>
                <a:ext cx="2823401" cy="723211"/>
              </a:xfrm>
              <a:prstGeom prst="rect">
                <a:avLst/>
              </a:prstGeom>
              <a:blipFill>
                <a:blip r:embed="rId2"/>
                <a:stretch>
                  <a:fillRect t="-39655" b="-5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E73AF5-4D3C-A74C-A7EB-148A33242BD2}"/>
                  </a:ext>
                </a:extLst>
              </p:cNvPr>
              <p:cNvSpPr/>
              <p:nvPr/>
            </p:nvSpPr>
            <p:spPr>
              <a:xfrm>
                <a:off x="4572000" y="2438400"/>
                <a:ext cx="2750047" cy="721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𝑟𝑎𝑑𝑖𝑢𝑠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h𝑒𝑖𝑔h𝑡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E73AF5-4D3C-A74C-A7EB-148A33242B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438400"/>
                <a:ext cx="2750047" cy="721544"/>
              </a:xfrm>
              <a:prstGeom prst="rect">
                <a:avLst/>
              </a:prstGeom>
              <a:blipFill>
                <a:blip r:embed="rId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488D810-AFCF-BA43-AB06-7F9D948106F6}"/>
                  </a:ext>
                </a:extLst>
              </p:cNvPr>
              <p:cNvSpPr/>
              <p:nvPr/>
            </p:nvSpPr>
            <p:spPr>
              <a:xfrm>
                <a:off x="4572000" y="3505200"/>
                <a:ext cx="4031040" cy="8622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grow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𝑟𝑎𝑑𝑖𝑢𝑠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h𝑒𝑖𝑔h𝑡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488D810-AFCF-BA43-AB06-7F9D94810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05200"/>
                <a:ext cx="4031040" cy="862224"/>
              </a:xfrm>
              <a:prstGeom prst="rect">
                <a:avLst/>
              </a:prstGeom>
              <a:blipFill>
                <a:blip r:embed="rId4"/>
                <a:stretch>
                  <a:fillRect t="-179412" r="-2524" b="-25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4CAB40-BEE2-3D40-B81E-CEE02C4627D4}"/>
              </a:ext>
            </a:extLst>
          </p:cNvPr>
          <p:cNvSpPr txBox="1"/>
          <p:nvPr/>
        </p:nvSpPr>
        <p:spPr>
          <a:xfrm>
            <a:off x="8677206" y="148113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A322E2-45B5-3A47-B6CB-D29A9E697ACB}"/>
              </a:ext>
            </a:extLst>
          </p:cNvPr>
          <p:cNvSpPr txBox="1"/>
          <p:nvPr/>
        </p:nvSpPr>
        <p:spPr>
          <a:xfrm>
            <a:off x="8677206" y="26145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7510F-C3E7-0E48-8FF1-20A821909FB6}"/>
              </a:ext>
            </a:extLst>
          </p:cNvPr>
          <p:cNvSpPr txBox="1"/>
          <p:nvPr/>
        </p:nvSpPr>
        <p:spPr>
          <a:xfrm>
            <a:off x="8677206" y="375164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180481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. Presentation_Petrosky 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99976</TotalTime>
  <Words>1541</Words>
  <Application>Microsoft Office PowerPoint</Application>
  <PresentationFormat>On-screen Show (4:3)</PresentationFormat>
  <Paragraphs>354</Paragraphs>
  <Slides>55</Slides>
  <Notes>7</Notes>
  <HiddenSlides>32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Cambria Math</vt:lpstr>
      <vt:lpstr>Times New Roman</vt:lpstr>
      <vt:lpstr>Wingdings</vt:lpstr>
      <vt:lpstr>2_Default Design</vt:lpstr>
      <vt:lpstr>5. Presentation_Petrosky a</vt:lpstr>
      <vt:lpstr>PowerPoint Presentation</vt:lpstr>
      <vt:lpstr>Overview</vt:lpstr>
      <vt:lpstr>Acknowledgments</vt:lpstr>
      <vt:lpstr>Background and Motivation</vt:lpstr>
      <vt:lpstr>Problem</vt:lpstr>
      <vt:lpstr>Thesis Objective</vt:lpstr>
      <vt:lpstr>Limitations</vt:lpstr>
      <vt:lpstr>Theory – X-rays</vt:lpstr>
      <vt:lpstr>Theory - Cube Root Scaling</vt:lpstr>
      <vt:lpstr>Methodology</vt:lpstr>
      <vt:lpstr>MATLAB Film Analysis</vt:lpstr>
      <vt:lpstr>Test Shot Aspen 319 kT</vt:lpstr>
      <vt:lpstr>PowerPoint Presentation</vt:lpstr>
      <vt:lpstr>Height &amp; Radius vs Time</vt:lpstr>
      <vt:lpstr>SHAMRC 18ms &amp; Redwood Frame 45</vt:lpstr>
      <vt:lpstr>SHAMRC 412 kT 1.0 ms</vt:lpstr>
      <vt:lpstr>SHAMRC 412 kT 18.0 ms</vt:lpstr>
      <vt:lpstr>Films</vt:lpstr>
      <vt:lpstr>Aspen 319 kT</vt:lpstr>
      <vt:lpstr>Aspen 319 kT</vt:lpstr>
      <vt:lpstr>Conclusions</vt:lpstr>
      <vt:lpstr>Future Work</vt:lpstr>
      <vt:lpstr>Questions</vt:lpstr>
      <vt:lpstr>PowerPoint Presentation</vt:lpstr>
      <vt:lpstr>Limitations</vt:lpstr>
      <vt:lpstr>Prompt Energy</vt:lpstr>
      <vt:lpstr>Hydrodynamic Separation</vt:lpstr>
      <vt:lpstr>Thermal Minimum</vt:lpstr>
      <vt:lpstr>Camera Types</vt:lpstr>
      <vt:lpstr>Film Selection</vt:lpstr>
      <vt:lpstr>Mass of Water Vaporized</vt:lpstr>
      <vt:lpstr>Barge Shots</vt:lpstr>
      <vt:lpstr>Redwood Film Data Sheet</vt:lpstr>
      <vt:lpstr>Redwood</vt:lpstr>
      <vt:lpstr>Redwood</vt:lpstr>
      <vt:lpstr>PowerPoint Presentation</vt:lpstr>
      <vt:lpstr>Test Shot Fir 1.36 MT</vt:lpstr>
      <vt:lpstr>Fir 50992</vt:lpstr>
      <vt:lpstr>Fir 50999</vt:lpstr>
      <vt:lpstr>Data Sheet  Diameter vs Time</vt:lpstr>
      <vt:lpstr>PowerPoint Presentation</vt:lpstr>
      <vt:lpstr>Radius vs Time</vt:lpstr>
      <vt:lpstr>Uncertainty Analysis</vt:lpstr>
      <vt:lpstr>Uncertainty Analysis</vt:lpstr>
      <vt:lpstr>Redwood Sensitivity Analysis Frame 20</vt:lpstr>
      <vt:lpstr>Redwood Sensitivity Analysis Frame 70</vt:lpstr>
      <vt:lpstr>Redwood Sensitivity Analysis Frame 130</vt:lpstr>
      <vt:lpstr>SHAMRC 412kT</vt:lpstr>
      <vt:lpstr>1.0 ms</vt:lpstr>
      <vt:lpstr>2.0 ms</vt:lpstr>
      <vt:lpstr>3.0 ms</vt:lpstr>
      <vt:lpstr>4.0 ms</vt:lpstr>
      <vt:lpstr>14.0 ms</vt:lpstr>
      <vt:lpstr>18.0 ms</vt:lpstr>
      <vt:lpstr>18.0 ms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McClory, John W Civ USA AETC AFIT/ENP</cp:lastModifiedBy>
  <cp:revision>1156</cp:revision>
  <cp:lastPrinted>2019-02-05T17:05:22Z</cp:lastPrinted>
  <dcterms:created xsi:type="dcterms:W3CDTF">2010-05-28T18:07:16Z</dcterms:created>
  <dcterms:modified xsi:type="dcterms:W3CDTF">2021-05-07T17:00:53Z</dcterms:modified>
</cp:coreProperties>
</file>